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72" r:id="rId4"/>
    <p:sldId id="257" r:id="rId5"/>
    <p:sldId id="274" r:id="rId6"/>
    <p:sldId id="285" r:id="rId7"/>
    <p:sldId id="281" r:id="rId8"/>
    <p:sldId id="282" r:id="rId9"/>
    <p:sldId id="286" r:id="rId10"/>
    <p:sldId id="290" r:id="rId11"/>
    <p:sldId id="293" r:id="rId12"/>
    <p:sldId id="295" r:id="rId13"/>
    <p:sldId id="29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160C62-7BF7-42BB-8CB1-06A3B8DCDA1D}" type="doc">
      <dgm:prSet loTypeId="urn:microsoft.com/office/officeart/2005/8/layout/equation2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BB0E0A85-BCF7-4B18-9D93-927F7CF99739}">
      <dgm:prSet/>
      <dgm:spPr/>
      <dgm:t>
        <a:bodyPr/>
        <a:lstStyle/>
        <a:p>
          <a:pPr rtl="0"/>
          <a:r>
            <a:rPr lang="en-ZA" dirty="0" smtClean="0"/>
            <a:t>Privately organised event</a:t>
          </a:r>
          <a:endParaRPr lang="en-ZA" dirty="0"/>
        </a:p>
      </dgm:t>
    </dgm:pt>
    <dgm:pt modelId="{590A415E-1A5B-4E72-BB95-6F896DDE80E7}" type="parTrans" cxnId="{E62A42D5-5EAD-4E79-9F58-57F218B86B7C}">
      <dgm:prSet/>
      <dgm:spPr/>
      <dgm:t>
        <a:bodyPr/>
        <a:lstStyle/>
        <a:p>
          <a:endParaRPr lang="en-ZA"/>
        </a:p>
      </dgm:t>
    </dgm:pt>
    <dgm:pt modelId="{5CC303AB-1F18-47E8-BE91-F9D202843485}" type="sibTrans" cxnId="{E62A42D5-5EAD-4E79-9F58-57F218B86B7C}">
      <dgm:prSet/>
      <dgm:spPr/>
      <dgm:t>
        <a:bodyPr/>
        <a:lstStyle/>
        <a:p>
          <a:endParaRPr lang="en-ZA"/>
        </a:p>
      </dgm:t>
    </dgm:pt>
    <dgm:pt modelId="{A31D6332-0F6B-4D7C-BD6F-ABDBA2FEC0A5}">
      <dgm:prSet/>
      <dgm:spPr/>
      <dgm:t>
        <a:bodyPr/>
        <a:lstStyle/>
        <a:p>
          <a:pPr rtl="0"/>
          <a:r>
            <a:rPr lang="en-ZA" dirty="0" smtClean="0"/>
            <a:t>Public support</a:t>
          </a:r>
          <a:endParaRPr lang="en-ZA" dirty="0"/>
        </a:p>
      </dgm:t>
    </dgm:pt>
    <dgm:pt modelId="{6215DC04-4046-4EA4-881A-37AD56692BB9}" type="parTrans" cxnId="{B7486B86-B4AB-4724-B87F-CB30B53D2E93}">
      <dgm:prSet/>
      <dgm:spPr/>
      <dgm:t>
        <a:bodyPr/>
        <a:lstStyle/>
        <a:p>
          <a:endParaRPr lang="en-ZA"/>
        </a:p>
      </dgm:t>
    </dgm:pt>
    <dgm:pt modelId="{92E2DD1E-DA04-4599-BD02-AC524ACFB650}" type="sibTrans" cxnId="{B7486B86-B4AB-4724-B87F-CB30B53D2E93}">
      <dgm:prSet/>
      <dgm:spPr/>
      <dgm:t>
        <a:bodyPr/>
        <a:lstStyle/>
        <a:p>
          <a:endParaRPr lang="en-ZA"/>
        </a:p>
      </dgm:t>
    </dgm:pt>
    <dgm:pt modelId="{4DCA3B85-1FD2-42FB-94A3-68AFB9FBF2CB}">
      <dgm:prSet/>
      <dgm:spPr/>
      <dgm:t>
        <a:bodyPr/>
        <a:lstStyle/>
        <a:p>
          <a:pPr rtl="0"/>
          <a:r>
            <a:rPr lang="en-ZA" dirty="0" smtClean="0"/>
            <a:t>LOCAL ECONOMIC DEVELOPMENT</a:t>
          </a:r>
          <a:endParaRPr lang="en-ZA" dirty="0"/>
        </a:p>
      </dgm:t>
    </dgm:pt>
    <dgm:pt modelId="{F646D97E-CB22-4628-9836-35CCFE3B3CDA}" type="parTrans" cxnId="{0F1C5229-1AA7-4849-B7C4-6F179543A088}">
      <dgm:prSet/>
      <dgm:spPr/>
      <dgm:t>
        <a:bodyPr/>
        <a:lstStyle/>
        <a:p>
          <a:endParaRPr lang="en-ZA"/>
        </a:p>
      </dgm:t>
    </dgm:pt>
    <dgm:pt modelId="{68F4C9FA-758E-4994-9C6D-E83EC518B200}" type="sibTrans" cxnId="{0F1C5229-1AA7-4849-B7C4-6F179543A088}">
      <dgm:prSet/>
      <dgm:spPr/>
      <dgm:t>
        <a:bodyPr/>
        <a:lstStyle/>
        <a:p>
          <a:endParaRPr lang="en-ZA"/>
        </a:p>
      </dgm:t>
    </dgm:pt>
    <dgm:pt modelId="{5909847E-C8B9-44B4-82F3-C94EC31262E3}" type="pres">
      <dgm:prSet presAssocID="{C2160C62-7BF7-42BB-8CB1-06A3B8DCDA1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19DE45E5-0FDC-4ED3-84B1-0E1C2B95A2B6}" type="pres">
      <dgm:prSet presAssocID="{C2160C62-7BF7-42BB-8CB1-06A3B8DCDA1D}" presName="vNodes" presStyleCnt="0"/>
      <dgm:spPr/>
    </dgm:pt>
    <dgm:pt modelId="{F0DE62D4-BC19-477A-ABD2-506EB773F376}" type="pres">
      <dgm:prSet presAssocID="{BB0E0A85-BCF7-4B18-9D93-927F7CF9973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F92F65A-4287-4CB3-96CE-ED78EF2544C6}" type="pres">
      <dgm:prSet presAssocID="{5CC303AB-1F18-47E8-BE91-F9D202843485}" presName="spacerT" presStyleCnt="0"/>
      <dgm:spPr/>
    </dgm:pt>
    <dgm:pt modelId="{8D3A7C84-6231-4BFC-9D66-E73ED8B190F7}" type="pres">
      <dgm:prSet presAssocID="{5CC303AB-1F18-47E8-BE91-F9D202843485}" presName="sibTrans" presStyleLbl="sibTrans2D1" presStyleIdx="0" presStyleCnt="2"/>
      <dgm:spPr/>
      <dgm:t>
        <a:bodyPr/>
        <a:lstStyle/>
        <a:p>
          <a:endParaRPr lang="en-ZA"/>
        </a:p>
      </dgm:t>
    </dgm:pt>
    <dgm:pt modelId="{56E5DD28-53B7-4D0A-BA4E-B30464F61BAE}" type="pres">
      <dgm:prSet presAssocID="{5CC303AB-1F18-47E8-BE91-F9D202843485}" presName="spacerB" presStyleCnt="0"/>
      <dgm:spPr/>
    </dgm:pt>
    <dgm:pt modelId="{4FCD6345-0EEE-492A-99CE-B88554CCB5D6}" type="pres">
      <dgm:prSet presAssocID="{A31D6332-0F6B-4D7C-BD6F-ABDBA2FEC0A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DDC87E5-CFDC-48D1-B341-8D87FFB5FA0D}" type="pres">
      <dgm:prSet presAssocID="{C2160C62-7BF7-42BB-8CB1-06A3B8DCDA1D}" presName="sibTransLast" presStyleLbl="sibTrans2D1" presStyleIdx="1" presStyleCnt="2"/>
      <dgm:spPr/>
      <dgm:t>
        <a:bodyPr/>
        <a:lstStyle/>
        <a:p>
          <a:endParaRPr lang="en-ZA"/>
        </a:p>
      </dgm:t>
    </dgm:pt>
    <dgm:pt modelId="{73B1792B-414F-4E9E-9922-C10FD5F61D04}" type="pres">
      <dgm:prSet presAssocID="{C2160C62-7BF7-42BB-8CB1-06A3B8DCDA1D}" presName="connectorText" presStyleLbl="sibTrans2D1" presStyleIdx="1" presStyleCnt="2"/>
      <dgm:spPr/>
      <dgm:t>
        <a:bodyPr/>
        <a:lstStyle/>
        <a:p>
          <a:endParaRPr lang="en-ZA"/>
        </a:p>
      </dgm:t>
    </dgm:pt>
    <dgm:pt modelId="{DCF66476-705F-4B8C-9893-776DD71AB20F}" type="pres">
      <dgm:prSet presAssocID="{C2160C62-7BF7-42BB-8CB1-06A3B8DCDA1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E62A42D5-5EAD-4E79-9F58-57F218B86B7C}" srcId="{C2160C62-7BF7-42BB-8CB1-06A3B8DCDA1D}" destId="{BB0E0A85-BCF7-4B18-9D93-927F7CF99739}" srcOrd="0" destOrd="0" parTransId="{590A415E-1A5B-4E72-BB95-6F896DDE80E7}" sibTransId="{5CC303AB-1F18-47E8-BE91-F9D202843485}"/>
    <dgm:cxn modelId="{F292D038-197C-4650-A930-56F24DCA7AE7}" type="presOf" srcId="{92E2DD1E-DA04-4599-BD02-AC524ACFB650}" destId="{73B1792B-414F-4E9E-9922-C10FD5F61D04}" srcOrd="1" destOrd="0" presId="urn:microsoft.com/office/officeart/2005/8/layout/equation2"/>
    <dgm:cxn modelId="{5A253D46-02B3-4B8A-A647-C5BABEF7C3B3}" type="presOf" srcId="{92E2DD1E-DA04-4599-BD02-AC524ACFB650}" destId="{7DDC87E5-CFDC-48D1-B341-8D87FFB5FA0D}" srcOrd="0" destOrd="0" presId="urn:microsoft.com/office/officeart/2005/8/layout/equation2"/>
    <dgm:cxn modelId="{7068DCAA-C9E8-497E-8877-89FAE9C2BFA0}" type="presOf" srcId="{5CC303AB-1F18-47E8-BE91-F9D202843485}" destId="{8D3A7C84-6231-4BFC-9D66-E73ED8B190F7}" srcOrd="0" destOrd="0" presId="urn:microsoft.com/office/officeart/2005/8/layout/equation2"/>
    <dgm:cxn modelId="{D0D835CF-8501-4E8C-B8E7-CF497AB34016}" type="presOf" srcId="{BB0E0A85-BCF7-4B18-9D93-927F7CF99739}" destId="{F0DE62D4-BC19-477A-ABD2-506EB773F376}" srcOrd="0" destOrd="0" presId="urn:microsoft.com/office/officeart/2005/8/layout/equation2"/>
    <dgm:cxn modelId="{B7486B86-B4AB-4724-B87F-CB30B53D2E93}" srcId="{C2160C62-7BF7-42BB-8CB1-06A3B8DCDA1D}" destId="{A31D6332-0F6B-4D7C-BD6F-ABDBA2FEC0A5}" srcOrd="1" destOrd="0" parTransId="{6215DC04-4046-4EA4-881A-37AD56692BB9}" sibTransId="{92E2DD1E-DA04-4599-BD02-AC524ACFB650}"/>
    <dgm:cxn modelId="{32EA4C7D-F85F-428E-B8D4-D7999960559B}" type="presOf" srcId="{C2160C62-7BF7-42BB-8CB1-06A3B8DCDA1D}" destId="{5909847E-C8B9-44B4-82F3-C94EC31262E3}" srcOrd="0" destOrd="0" presId="urn:microsoft.com/office/officeart/2005/8/layout/equation2"/>
    <dgm:cxn modelId="{13C77003-E625-4920-A12E-3CA1E93B398B}" type="presOf" srcId="{A31D6332-0F6B-4D7C-BD6F-ABDBA2FEC0A5}" destId="{4FCD6345-0EEE-492A-99CE-B88554CCB5D6}" srcOrd="0" destOrd="0" presId="urn:microsoft.com/office/officeart/2005/8/layout/equation2"/>
    <dgm:cxn modelId="{2E1D368C-EC77-450D-9FDA-DA4C157B815C}" type="presOf" srcId="{4DCA3B85-1FD2-42FB-94A3-68AFB9FBF2CB}" destId="{DCF66476-705F-4B8C-9893-776DD71AB20F}" srcOrd="0" destOrd="0" presId="urn:microsoft.com/office/officeart/2005/8/layout/equation2"/>
    <dgm:cxn modelId="{0F1C5229-1AA7-4849-B7C4-6F179543A088}" srcId="{C2160C62-7BF7-42BB-8CB1-06A3B8DCDA1D}" destId="{4DCA3B85-1FD2-42FB-94A3-68AFB9FBF2CB}" srcOrd="2" destOrd="0" parTransId="{F646D97E-CB22-4628-9836-35CCFE3B3CDA}" sibTransId="{68F4C9FA-758E-4994-9C6D-E83EC518B200}"/>
    <dgm:cxn modelId="{9AD4E17D-4A9B-4A4F-9312-9EEC64D3054B}" type="presParOf" srcId="{5909847E-C8B9-44B4-82F3-C94EC31262E3}" destId="{19DE45E5-0FDC-4ED3-84B1-0E1C2B95A2B6}" srcOrd="0" destOrd="0" presId="urn:microsoft.com/office/officeart/2005/8/layout/equation2"/>
    <dgm:cxn modelId="{93BA0891-CE26-492E-BA81-9C8BF2E94B27}" type="presParOf" srcId="{19DE45E5-0FDC-4ED3-84B1-0E1C2B95A2B6}" destId="{F0DE62D4-BC19-477A-ABD2-506EB773F376}" srcOrd="0" destOrd="0" presId="urn:microsoft.com/office/officeart/2005/8/layout/equation2"/>
    <dgm:cxn modelId="{ACF19711-9F88-4131-AF54-8BB568A31C90}" type="presParOf" srcId="{19DE45E5-0FDC-4ED3-84B1-0E1C2B95A2B6}" destId="{3F92F65A-4287-4CB3-96CE-ED78EF2544C6}" srcOrd="1" destOrd="0" presId="urn:microsoft.com/office/officeart/2005/8/layout/equation2"/>
    <dgm:cxn modelId="{D851EC04-18F0-40EF-B6A0-B3C7CCD7C0E8}" type="presParOf" srcId="{19DE45E5-0FDC-4ED3-84B1-0E1C2B95A2B6}" destId="{8D3A7C84-6231-4BFC-9D66-E73ED8B190F7}" srcOrd="2" destOrd="0" presId="urn:microsoft.com/office/officeart/2005/8/layout/equation2"/>
    <dgm:cxn modelId="{9F7E3174-5DA7-471C-B0AE-309AD3C7A1CA}" type="presParOf" srcId="{19DE45E5-0FDC-4ED3-84B1-0E1C2B95A2B6}" destId="{56E5DD28-53B7-4D0A-BA4E-B30464F61BAE}" srcOrd="3" destOrd="0" presId="urn:microsoft.com/office/officeart/2005/8/layout/equation2"/>
    <dgm:cxn modelId="{FBCFA4CB-2F67-404D-8234-1A3C44719C04}" type="presParOf" srcId="{19DE45E5-0FDC-4ED3-84B1-0E1C2B95A2B6}" destId="{4FCD6345-0EEE-492A-99CE-B88554CCB5D6}" srcOrd="4" destOrd="0" presId="urn:microsoft.com/office/officeart/2005/8/layout/equation2"/>
    <dgm:cxn modelId="{1A0D9FE6-CA0D-44A1-A80F-885D2989AC9A}" type="presParOf" srcId="{5909847E-C8B9-44B4-82F3-C94EC31262E3}" destId="{7DDC87E5-CFDC-48D1-B341-8D87FFB5FA0D}" srcOrd="1" destOrd="0" presId="urn:microsoft.com/office/officeart/2005/8/layout/equation2"/>
    <dgm:cxn modelId="{E16AD0AB-FAF9-49CC-923E-32F6CAE4D238}" type="presParOf" srcId="{7DDC87E5-CFDC-48D1-B341-8D87FFB5FA0D}" destId="{73B1792B-414F-4E9E-9922-C10FD5F61D04}" srcOrd="0" destOrd="0" presId="urn:microsoft.com/office/officeart/2005/8/layout/equation2"/>
    <dgm:cxn modelId="{BB83AFAE-9497-472B-B2B8-D43933F9D654}" type="presParOf" srcId="{5909847E-C8B9-44B4-82F3-C94EC31262E3}" destId="{DCF66476-705F-4B8C-9893-776DD71AB20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160C62-7BF7-42BB-8CB1-06A3B8DCDA1D}" type="doc">
      <dgm:prSet loTypeId="urn:microsoft.com/office/officeart/2005/8/layout/equation2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BB0E0A85-BCF7-4B18-9D93-927F7CF99739}">
      <dgm:prSet/>
      <dgm:spPr/>
      <dgm:t>
        <a:bodyPr/>
        <a:lstStyle/>
        <a:p>
          <a:pPr rtl="0"/>
          <a:r>
            <a:rPr lang="en-ZA" dirty="0" smtClean="0"/>
            <a:t>Publicly organised event</a:t>
          </a:r>
          <a:endParaRPr lang="en-ZA" dirty="0"/>
        </a:p>
      </dgm:t>
    </dgm:pt>
    <dgm:pt modelId="{590A415E-1A5B-4E72-BB95-6F896DDE80E7}" type="parTrans" cxnId="{E62A42D5-5EAD-4E79-9F58-57F218B86B7C}">
      <dgm:prSet/>
      <dgm:spPr/>
      <dgm:t>
        <a:bodyPr/>
        <a:lstStyle/>
        <a:p>
          <a:endParaRPr lang="en-ZA"/>
        </a:p>
      </dgm:t>
    </dgm:pt>
    <dgm:pt modelId="{5CC303AB-1F18-47E8-BE91-F9D202843485}" type="sibTrans" cxnId="{E62A42D5-5EAD-4E79-9F58-57F218B86B7C}">
      <dgm:prSet/>
      <dgm:spPr/>
      <dgm:t>
        <a:bodyPr/>
        <a:lstStyle/>
        <a:p>
          <a:endParaRPr lang="en-ZA"/>
        </a:p>
      </dgm:t>
    </dgm:pt>
    <dgm:pt modelId="{A31D6332-0F6B-4D7C-BD6F-ABDBA2FEC0A5}">
      <dgm:prSet/>
      <dgm:spPr/>
      <dgm:t>
        <a:bodyPr/>
        <a:lstStyle/>
        <a:p>
          <a:pPr rtl="0"/>
          <a:r>
            <a:rPr lang="en-ZA" dirty="0" smtClean="0"/>
            <a:t>Private players take advantage</a:t>
          </a:r>
          <a:endParaRPr lang="en-ZA" dirty="0"/>
        </a:p>
      </dgm:t>
    </dgm:pt>
    <dgm:pt modelId="{6215DC04-4046-4EA4-881A-37AD56692BB9}" type="parTrans" cxnId="{B7486B86-B4AB-4724-B87F-CB30B53D2E93}">
      <dgm:prSet/>
      <dgm:spPr/>
      <dgm:t>
        <a:bodyPr/>
        <a:lstStyle/>
        <a:p>
          <a:endParaRPr lang="en-ZA"/>
        </a:p>
      </dgm:t>
    </dgm:pt>
    <dgm:pt modelId="{92E2DD1E-DA04-4599-BD02-AC524ACFB650}" type="sibTrans" cxnId="{B7486B86-B4AB-4724-B87F-CB30B53D2E93}">
      <dgm:prSet/>
      <dgm:spPr/>
      <dgm:t>
        <a:bodyPr/>
        <a:lstStyle/>
        <a:p>
          <a:endParaRPr lang="en-ZA"/>
        </a:p>
      </dgm:t>
    </dgm:pt>
    <dgm:pt modelId="{4DCA3B85-1FD2-42FB-94A3-68AFB9FBF2CB}">
      <dgm:prSet/>
      <dgm:spPr/>
      <dgm:t>
        <a:bodyPr/>
        <a:lstStyle/>
        <a:p>
          <a:pPr rtl="0"/>
          <a:r>
            <a:rPr lang="en-ZA" dirty="0" smtClean="0"/>
            <a:t>LOCAL ECONOMIC DEVELOPMENT</a:t>
          </a:r>
          <a:endParaRPr lang="en-ZA" dirty="0"/>
        </a:p>
      </dgm:t>
    </dgm:pt>
    <dgm:pt modelId="{F646D97E-CB22-4628-9836-35CCFE3B3CDA}" type="parTrans" cxnId="{0F1C5229-1AA7-4849-B7C4-6F179543A088}">
      <dgm:prSet/>
      <dgm:spPr/>
      <dgm:t>
        <a:bodyPr/>
        <a:lstStyle/>
        <a:p>
          <a:endParaRPr lang="en-ZA"/>
        </a:p>
      </dgm:t>
    </dgm:pt>
    <dgm:pt modelId="{68F4C9FA-758E-4994-9C6D-E83EC518B200}" type="sibTrans" cxnId="{0F1C5229-1AA7-4849-B7C4-6F179543A088}">
      <dgm:prSet/>
      <dgm:spPr/>
      <dgm:t>
        <a:bodyPr/>
        <a:lstStyle/>
        <a:p>
          <a:endParaRPr lang="en-ZA"/>
        </a:p>
      </dgm:t>
    </dgm:pt>
    <dgm:pt modelId="{5909847E-C8B9-44B4-82F3-C94EC31262E3}" type="pres">
      <dgm:prSet presAssocID="{C2160C62-7BF7-42BB-8CB1-06A3B8DCDA1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19DE45E5-0FDC-4ED3-84B1-0E1C2B95A2B6}" type="pres">
      <dgm:prSet presAssocID="{C2160C62-7BF7-42BB-8CB1-06A3B8DCDA1D}" presName="vNodes" presStyleCnt="0"/>
      <dgm:spPr/>
    </dgm:pt>
    <dgm:pt modelId="{F0DE62D4-BC19-477A-ABD2-506EB773F376}" type="pres">
      <dgm:prSet presAssocID="{BB0E0A85-BCF7-4B18-9D93-927F7CF9973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3F92F65A-4287-4CB3-96CE-ED78EF2544C6}" type="pres">
      <dgm:prSet presAssocID="{5CC303AB-1F18-47E8-BE91-F9D202843485}" presName="spacerT" presStyleCnt="0"/>
      <dgm:spPr/>
    </dgm:pt>
    <dgm:pt modelId="{8D3A7C84-6231-4BFC-9D66-E73ED8B190F7}" type="pres">
      <dgm:prSet presAssocID="{5CC303AB-1F18-47E8-BE91-F9D202843485}" presName="sibTrans" presStyleLbl="sibTrans2D1" presStyleIdx="0" presStyleCnt="2"/>
      <dgm:spPr/>
      <dgm:t>
        <a:bodyPr/>
        <a:lstStyle/>
        <a:p>
          <a:endParaRPr lang="en-ZA"/>
        </a:p>
      </dgm:t>
    </dgm:pt>
    <dgm:pt modelId="{56E5DD28-53B7-4D0A-BA4E-B30464F61BAE}" type="pres">
      <dgm:prSet presAssocID="{5CC303AB-1F18-47E8-BE91-F9D202843485}" presName="spacerB" presStyleCnt="0"/>
      <dgm:spPr/>
    </dgm:pt>
    <dgm:pt modelId="{4FCD6345-0EEE-492A-99CE-B88554CCB5D6}" type="pres">
      <dgm:prSet presAssocID="{A31D6332-0F6B-4D7C-BD6F-ABDBA2FEC0A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DDC87E5-CFDC-48D1-B341-8D87FFB5FA0D}" type="pres">
      <dgm:prSet presAssocID="{C2160C62-7BF7-42BB-8CB1-06A3B8DCDA1D}" presName="sibTransLast" presStyleLbl="sibTrans2D1" presStyleIdx="1" presStyleCnt="2"/>
      <dgm:spPr/>
      <dgm:t>
        <a:bodyPr/>
        <a:lstStyle/>
        <a:p>
          <a:endParaRPr lang="en-ZA"/>
        </a:p>
      </dgm:t>
    </dgm:pt>
    <dgm:pt modelId="{73B1792B-414F-4E9E-9922-C10FD5F61D04}" type="pres">
      <dgm:prSet presAssocID="{C2160C62-7BF7-42BB-8CB1-06A3B8DCDA1D}" presName="connectorText" presStyleLbl="sibTrans2D1" presStyleIdx="1" presStyleCnt="2"/>
      <dgm:spPr/>
      <dgm:t>
        <a:bodyPr/>
        <a:lstStyle/>
        <a:p>
          <a:endParaRPr lang="en-ZA"/>
        </a:p>
      </dgm:t>
    </dgm:pt>
    <dgm:pt modelId="{DCF66476-705F-4B8C-9893-776DD71AB20F}" type="pres">
      <dgm:prSet presAssocID="{C2160C62-7BF7-42BB-8CB1-06A3B8DCDA1D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E62A42D5-5EAD-4E79-9F58-57F218B86B7C}" srcId="{C2160C62-7BF7-42BB-8CB1-06A3B8DCDA1D}" destId="{BB0E0A85-BCF7-4B18-9D93-927F7CF99739}" srcOrd="0" destOrd="0" parTransId="{590A415E-1A5B-4E72-BB95-6F896DDE80E7}" sibTransId="{5CC303AB-1F18-47E8-BE91-F9D202843485}"/>
    <dgm:cxn modelId="{93E05E60-555F-4390-BEF7-D49FDD2C43BF}" type="presOf" srcId="{4DCA3B85-1FD2-42FB-94A3-68AFB9FBF2CB}" destId="{DCF66476-705F-4B8C-9893-776DD71AB20F}" srcOrd="0" destOrd="0" presId="urn:microsoft.com/office/officeart/2005/8/layout/equation2"/>
    <dgm:cxn modelId="{9F199064-A546-4277-B9B5-354107BA159E}" type="presOf" srcId="{92E2DD1E-DA04-4599-BD02-AC524ACFB650}" destId="{73B1792B-414F-4E9E-9922-C10FD5F61D04}" srcOrd="1" destOrd="0" presId="urn:microsoft.com/office/officeart/2005/8/layout/equation2"/>
    <dgm:cxn modelId="{CFF25617-C18F-4FCE-97DE-D57163544089}" type="presOf" srcId="{92E2DD1E-DA04-4599-BD02-AC524ACFB650}" destId="{7DDC87E5-CFDC-48D1-B341-8D87FFB5FA0D}" srcOrd="0" destOrd="0" presId="urn:microsoft.com/office/officeart/2005/8/layout/equation2"/>
    <dgm:cxn modelId="{BF3608C0-F6FA-4841-9F46-AEC5F4D98254}" type="presOf" srcId="{C2160C62-7BF7-42BB-8CB1-06A3B8DCDA1D}" destId="{5909847E-C8B9-44B4-82F3-C94EC31262E3}" srcOrd="0" destOrd="0" presId="urn:microsoft.com/office/officeart/2005/8/layout/equation2"/>
    <dgm:cxn modelId="{3F278B08-A26D-4E88-B27D-3F4B70464536}" type="presOf" srcId="{A31D6332-0F6B-4D7C-BD6F-ABDBA2FEC0A5}" destId="{4FCD6345-0EEE-492A-99CE-B88554CCB5D6}" srcOrd="0" destOrd="0" presId="urn:microsoft.com/office/officeart/2005/8/layout/equation2"/>
    <dgm:cxn modelId="{DDCEFA8C-46A5-43D1-A1E3-1BABA05F0A4D}" type="presOf" srcId="{5CC303AB-1F18-47E8-BE91-F9D202843485}" destId="{8D3A7C84-6231-4BFC-9D66-E73ED8B190F7}" srcOrd="0" destOrd="0" presId="urn:microsoft.com/office/officeart/2005/8/layout/equation2"/>
    <dgm:cxn modelId="{B7486B86-B4AB-4724-B87F-CB30B53D2E93}" srcId="{C2160C62-7BF7-42BB-8CB1-06A3B8DCDA1D}" destId="{A31D6332-0F6B-4D7C-BD6F-ABDBA2FEC0A5}" srcOrd="1" destOrd="0" parTransId="{6215DC04-4046-4EA4-881A-37AD56692BB9}" sibTransId="{92E2DD1E-DA04-4599-BD02-AC524ACFB650}"/>
    <dgm:cxn modelId="{78949D9F-4A24-4641-AD9E-729C5DAE80E2}" type="presOf" srcId="{BB0E0A85-BCF7-4B18-9D93-927F7CF99739}" destId="{F0DE62D4-BC19-477A-ABD2-506EB773F376}" srcOrd="0" destOrd="0" presId="urn:microsoft.com/office/officeart/2005/8/layout/equation2"/>
    <dgm:cxn modelId="{0F1C5229-1AA7-4849-B7C4-6F179543A088}" srcId="{C2160C62-7BF7-42BB-8CB1-06A3B8DCDA1D}" destId="{4DCA3B85-1FD2-42FB-94A3-68AFB9FBF2CB}" srcOrd="2" destOrd="0" parTransId="{F646D97E-CB22-4628-9836-35CCFE3B3CDA}" sibTransId="{68F4C9FA-758E-4994-9C6D-E83EC518B200}"/>
    <dgm:cxn modelId="{A3D9616D-B04C-40D5-B4C4-57027B505C08}" type="presParOf" srcId="{5909847E-C8B9-44B4-82F3-C94EC31262E3}" destId="{19DE45E5-0FDC-4ED3-84B1-0E1C2B95A2B6}" srcOrd="0" destOrd="0" presId="urn:microsoft.com/office/officeart/2005/8/layout/equation2"/>
    <dgm:cxn modelId="{FD6A1370-A208-466E-BB38-938437CD1F10}" type="presParOf" srcId="{19DE45E5-0FDC-4ED3-84B1-0E1C2B95A2B6}" destId="{F0DE62D4-BC19-477A-ABD2-506EB773F376}" srcOrd="0" destOrd="0" presId="urn:microsoft.com/office/officeart/2005/8/layout/equation2"/>
    <dgm:cxn modelId="{DA85CA8D-86EE-490E-936D-2A42AE5D89A5}" type="presParOf" srcId="{19DE45E5-0FDC-4ED3-84B1-0E1C2B95A2B6}" destId="{3F92F65A-4287-4CB3-96CE-ED78EF2544C6}" srcOrd="1" destOrd="0" presId="urn:microsoft.com/office/officeart/2005/8/layout/equation2"/>
    <dgm:cxn modelId="{9203E198-AF63-4F96-A059-E594B8127A13}" type="presParOf" srcId="{19DE45E5-0FDC-4ED3-84B1-0E1C2B95A2B6}" destId="{8D3A7C84-6231-4BFC-9D66-E73ED8B190F7}" srcOrd="2" destOrd="0" presId="urn:microsoft.com/office/officeart/2005/8/layout/equation2"/>
    <dgm:cxn modelId="{E7BE279B-AA0D-457D-B250-F160B88837BE}" type="presParOf" srcId="{19DE45E5-0FDC-4ED3-84B1-0E1C2B95A2B6}" destId="{56E5DD28-53B7-4D0A-BA4E-B30464F61BAE}" srcOrd="3" destOrd="0" presId="urn:microsoft.com/office/officeart/2005/8/layout/equation2"/>
    <dgm:cxn modelId="{581B8ECC-6DE5-4D44-9FA5-66982F3A3D5D}" type="presParOf" srcId="{19DE45E5-0FDC-4ED3-84B1-0E1C2B95A2B6}" destId="{4FCD6345-0EEE-492A-99CE-B88554CCB5D6}" srcOrd="4" destOrd="0" presId="urn:microsoft.com/office/officeart/2005/8/layout/equation2"/>
    <dgm:cxn modelId="{1489BFE0-087A-4560-80CB-5AC4741BABC3}" type="presParOf" srcId="{5909847E-C8B9-44B4-82F3-C94EC31262E3}" destId="{7DDC87E5-CFDC-48D1-B341-8D87FFB5FA0D}" srcOrd="1" destOrd="0" presId="urn:microsoft.com/office/officeart/2005/8/layout/equation2"/>
    <dgm:cxn modelId="{2A04EED1-5160-465D-B499-42ACA1B05CE3}" type="presParOf" srcId="{7DDC87E5-CFDC-48D1-B341-8D87FFB5FA0D}" destId="{73B1792B-414F-4E9E-9922-C10FD5F61D04}" srcOrd="0" destOrd="0" presId="urn:microsoft.com/office/officeart/2005/8/layout/equation2"/>
    <dgm:cxn modelId="{417D6CE3-52CD-4E88-BFCE-4D86B2FFC846}" type="presParOf" srcId="{5909847E-C8B9-44B4-82F3-C94EC31262E3}" destId="{DCF66476-705F-4B8C-9893-776DD71AB20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E62D4-BC19-477A-ABD2-506EB773F376}">
      <dsp:nvSpPr>
        <dsp:cNvPr id="0" name=""/>
        <dsp:cNvSpPr/>
      </dsp:nvSpPr>
      <dsp:spPr>
        <a:xfrm>
          <a:off x="469344" y="2275"/>
          <a:ext cx="2025253" cy="20252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700" kern="1200" dirty="0" smtClean="0"/>
            <a:t>Privately organised event</a:t>
          </a:r>
          <a:endParaRPr lang="en-ZA" sz="2700" kern="1200" dirty="0"/>
        </a:p>
      </dsp:txBody>
      <dsp:txXfrm>
        <a:off x="765935" y="298866"/>
        <a:ext cx="1432071" cy="1432071"/>
      </dsp:txXfrm>
    </dsp:sp>
    <dsp:sp modelId="{8D3A7C84-6231-4BFC-9D66-E73ED8B190F7}">
      <dsp:nvSpPr>
        <dsp:cNvPr id="0" name=""/>
        <dsp:cNvSpPr/>
      </dsp:nvSpPr>
      <dsp:spPr>
        <a:xfrm>
          <a:off x="894647" y="2191979"/>
          <a:ext cx="1174646" cy="117464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1900" kern="1200"/>
        </a:p>
      </dsp:txBody>
      <dsp:txXfrm>
        <a:off x="1050346" y="2641164"/>
        <a:ext cx="863248" cy="276276"/>
      </dsp:txXfrm>
    </dsp:sp>
    <dsp:sp modelId="{4FCD6345-0EEE-492A-99CE-B88554CCB5D6}">
      <dsp:nvSpPr>
        <dsp:cNvPr id="0" name=""/>
        <dsp:cNvSpPr/>
      </dsp:nvSpPr>
      <dsp:spPr>
        <a:xfrm>
          <a:off x="469344" y="3531076"/>
          <a:ext cx="2025253" cy="20252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700" kern="1200" dirty="0" smtClean="0"/>
            <a:t>Public support</a:t>
          </a:r>
          <a:endParaRPr lang="en-ZA" sz="2700" kern="1200" dirty="0"/>
        </a:p>
      </dsp:txBody>
      <dsp:txXfrm>
        <a:off x="765935" y="3827667"/>
        <a:ext cx="1432071" cy="1432071"/>
      </dsp:txXfrm>
    </dsp:sp>
    <dsp:sp modelId="{7DDC87E5-CFDC-48D1-B341-8D87FFB5FA0D}">
      <dsp:nvSpPr>
        <dsp:cNvPr id="0" name=""/>
        <dsp:cNvSpPr/>
      </dsp:nvSpPr>
      <dsp:spPr>
        <a:xfrm>
          <a:off x="2798385" y="2402605"/>
          <a:ext cx="644030" cy="7533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2100" kern="1200"/>
        </a:p>
      </dsp:txBody>
      <dsp:txXfrm>
        <a:off x="2798385" y="2553284"/>
        <a:ext cx="450821" cy="452036"/>
      </dsp:txXfrm>
    </dsp:sp>
    <dsp:sp modelId="{DCF66476-705F-4B8C-9893-776DD71AB20F}">
      <dsp:nvSpPr>
        <dsp:cNvPr id="0" name=""/>
        <dsp:cNvSpPr/>
      </dsp:nvSpPr>
      <dsp:spPr>
        <a:xfrm>
          <a:off x="3709749" y="754049"/>
          <a:ext cx="4050506" cy="40505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500" kern="1200" dirty="0" smtClean="0"/>
            <a:t>LOCAL ECONOMIC DEVELOPMENT</a:t>
          </a:r>
          <a:endParaRPr lang="en-ZA" sz="3500" kern="1200" dirty="0"/>
        </a:p>
      </dsp:txBody>
      <dsp:txXfrm>
        <a:off x="4302932" y="1347232"/>
        <a:ext cx="2864140" cy="28641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E62D4-BC19-477A-ABD2-506EB773F376}">
      <dsp:nvSpPr>
        <dsp:cNvPr id="0" name=""/>
        <dsp:cNvSpPr/>
      </dsp:nvSpPr>
      <dsp:spPr>
        <a:xfrm>
          <a:off x="469344" y="2275"/>
          <a:ext cx="2025253" cy="20252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kern="1200" dirty="0" smtClean="0"/>
            <a:t>Publicly organised event</a:t>
          </a:r>
          <a:endParaRPr lang="en-ZA" sz="2400" kern="1200" dirty="0"/>
        </a:p>
      </dsp:txBody>
      <dsp:txXfrm>
        <a:off x="765935" y="298866"/>
        <a:ext cx="1432071" cy="1432071"/>
      </dsp:txXfrm>
    </dsp:sp>
    <dsp:sp modelId="{8D3A7C84-6231-4BFC-9D66-E73ED8B190F7}">
      <dsp:nvSpPr>
        <dsp:cNvPr id="0" name=""/>
        <dsp:cNvSpPr/>
      </dsp:nvSpPr>
      <dsp:spPr>
        <a:xfrm>
          <a:off x="894647" y="2191979"/>
          <a:ext cx="1174646" cy="117464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1900" kern="1200"/>
        </a:p>
      </dsp:txBody>
      <dsp:txXfrm>
        <a:off x="1050346" y="2641164"/>
        <a:ext cx="863248" cy="276276"/>
      </dsp:txXfrm>
    </dsp:sp>
    <dsp:sp modelId="{4FCD6345-0EEE-492A-99CE-B88554CCB5D6}">
      <dsp:nvSpPr>
        <dsp:cNvPr id="0" name=""/>
        <dsp:cNvSpPr/>
      </dsp:nvSpPr>
      <dsp:spPr>
        <a:xfrm>
          <a:off x="469344" y="3531076"/>
          <a:ext cx="2025253" cy="20252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kern="1200" dirty="0" smtClean="0"/>
            <a:t>Private players take advantage</a:t>
          </a:r>
          <a:endParaRPr lang="en-ZA" sz="2400" kern="1200" dirty="0"/>
        </a:p>
      </dsp:txBody>
      <dsp:txXfrm>
        <a:off x="765935" y="3827667"/>
        <a:ext cx="1432071" cy="1432071"/>
      </dsp:txXfrm>
    </dsp:sp>
    <dsp:sp modelId="{7DDC87E5-CFDC-48D1-B341-8D87FFB5FA0D}">
      <dsp:nvSpPr>
        <dsp:cNvPr id="0" name=""/>
        <dsp:cNvSpPr/>
      </dsp:nvSpPr>
      <dsp:spPr>
        <a:xfrm>
          <a:off x="2798385" y="2402605"/>
          <a:ext cx="644030" cy="7533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ZA" sz="1900" kern="1200"/>
        </a:p>
      </dsp:txBody>
      <dsp:txXfrm>
        <a:off x="2798385" y="2553284"/>
        <a:ext cx="450821" cy="452036"/>
      </dsp:txXfrm>
    </dsp:sp>
    <dsp:sp modelId="{DCF66476-705F-4B8C-9893-776DD71AB20F}">
      <dsp:nvSpPr>
        <dsp:cNvPr id="0" name=""/>
        <dsp:cNvSpPr/>
      </dsp:nvSpPr>
      <dsp:spPr>
        <a:xfrm>
          <a:off x="3709749" y="754049"/>
          <a:ext cx="4050506" cy="40505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3500" kern="1200" dirty="0" smtClean="0"/>
            <a:t>LOCAL ECONOMIC DEVELOPMENT</a:t>
          </a:r>
          <a:endParaRPr lang="en-ZA" sz="3500" kern="1200" dirty="0"/>
        </a:p>
      </dsp:txBody>
      <dsp:txXfrm>
        <a:off x="4302932" y="1347232"/>
        <a:ext cx="2864140" cy="2864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1D8AD-FB02-477F-B29F-779751945AB2}" type="datetimeFigureOut">
              <a:rPr lang="en-ZA" smtClean="0"/>
              <a:t>2022/01/26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E1D6C-54E1-4258-82FE-044909E1952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06849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34EB-66DE-45DD-8D6B-5F4E92F82B55}" type="datetime1">
              <a:rPr lang="en-ZA" smtClean="0"/>
              <a:t>2022/01/26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2621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A50C-CD1E-44B7-8D4C-7862F031B31F}" type="datetime1">
              <a:rPr lang="en-ZA" smtClean="0"/>
              <a:t>2022/01/26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0211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7F46-5DA7-47CE-A6D4-E6FE6E0F049C}" type="datetime1">
              <a:rPr lang="en-ZA" smtClean="0"/>
              <a:t>2022/01/26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1701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BD60A-69E2-4896-A688-1F0E77FC7E76}" type="datetime1">
              <a:rPr lang="en-ZA" smtClean="0"/>
              <a:t>2022/01/26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5631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B395-99F5-4D89-9A20-0DED0DE3A451}" type="datetime1">
              <a:rPr lang="en-ZA" smtClean="0"/>
              <a:t>2022/01/26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1109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354B-D0F4-40BB-9252-D84359022300}" type="datetime1">
              <a:rPr lang="en-ZA" smtClean="0"/>
              <a:t>2022/01/26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99298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B9B0B-A7FB-4D80-A7D2-FA192ADFA2F8}" type="datetime1">
              <a:rPr lang="en-ZA" smtClean="0"/>
              <a:t>2022/01/26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4293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C15E4-A45F-48B9-93AC-32CE282C334F}" type="datetime1">
              <a:rPr lang="en-ZA" smtClean="0"/>
              <a:t>2022/01/26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6479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EE2A-3B1F-4481-B4AF-3F4FD76B9D70}" type="datetime1">
              <a:rPr lang="en-ZA" smtClean="0"/>
              <a:t>2022/01/26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7921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1E28-34CD-4B1D-BD1D-5DBEE5F9CB52}" type="datetime1">
              <a:rPr lang="en-ZA" smtClean="0"/>
              <a:t>2022/01/26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08669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5E229-825B-4A9A-AB94-909E992E4A5E}" type="datetime1">
              <a:rPr lang="en-ZA" smtClean="0"/>
              <a:t>2022/01/26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3902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9382A-F461-4E94-9DC6-2316E0D63484}" type="datetime1">
              <a:rPr lang="en-ZA" smtClean="0"/>
              <a:t>2022/01/26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22E6E-D9F4-4102-B0F2-D704E8D60A8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3988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496944" cy="1470025"/>
          </a:xfrm>
        </p:spPr>
        <p:txBody>
          <a:bodyPr>
            <a:noAutofit/>
          </a:bodyPr>
          <a:lstStyle/>
          <a:p>
            <a:r>
              <a:rPr lang="en-ZA" sz="3600" dirty="0" smtClean="0">
                <a:solidFill>
                  <a:srgbClr val="FF0000"/>
                </a:solidFill>
                <a:latin typeface="Arial Narrow" pitchFamily="34" charset="0"/>
              </a:rPr>
              <a:t>Local Economic Development:</a:t>
            </a:r>
            <a:br>
              <a:rPr lang="en-ZA" sz="3600" dirty="0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en-ZA" sz="3600" dirty="0" smtClean="0">
                <a:solidFill>
                  <a:srgbClr val="FF0000"/>
                </a:solidFill>
                <a:latin typeface="Arial Narrow" pitchFamily="34" charset="0"/>
              </a:rPr>
              <a:t>The Case of Tourism Events</a:t>
            </a:r>
            <a:endParaRPr lang="en-ZA" sz="36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188640"/>
            <a:ext cx="4608513" cy="180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84775"/>
            <a:ext cx="2217875" cy="17490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11 March 2016 </a:t>
            </a:r>
            <a:endParaRPr lang="en-Z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3465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272073"/>
              </p:ext>
            </p:extLst>
          </p:nvPr>
        </p:nvGraphicFramePr>
        <p:xfrm>
          <a:off x="323528" y="404664"/>
          <a:ext cx="8568952" cy="6279583"/>
        </p:xfrm>
        <a:graphic>
          <a:graphicData uri="http://schemas.openxmlformats.org/drawingml/2006/table">
            <a:tbl>
              <a:tblPr firstRow="1" firstCol="1" bandRow="1"/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9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200" b="1" u="sng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Augmenting Private Events data</a:t>
                      </a:r>
                      <a:endParaRPr lang="en-ZA" sz="2200" u="sng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Interviews with municipal officers from </a:t>
                      </a:r>
                      <a:r>
                        <a:rPr lang="en-ZA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Makhado</a:t>
                      </a: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Polokwane which host private events were done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Interviews with private event organisers sub-contracted by municipalities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Interviews on an additional private event – </a:t>
                      </a:r>
                      <a:r>
                        <a:rPr lang="en-ZA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Krematart</a:t>
                      </a: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Race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200" b="1" u="sng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Publicly Organised Events</a:t>
                      </a:r>
                      <a:endParaRPr lang="en-ZA" sz="2200" u="sng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Interviews done with municipality officials on public events from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Makhado</a:t>
                      </a: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Local Municipality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Waterberg District Municipality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Tzaneen Local Municipality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305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200" b="1" u="sng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Linking Public and Private Events to LED</a:t>
                      </a:r>
                      <a:endParaRPr lang="en-ZA" sz="2200" u="sng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Interviews were done with LED officers from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Polokwane Local Municipality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2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Makhado</a:t>
                      </a: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Local Municipality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Waterberg District Municipality</a:t>
                      </a:r>
                    </a:p>
                    <a:p>
                      <a:pPr marL="342900" lvl="0" indent="-3429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ZA" sz="2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Tzaneen Local Municipality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10</a:t>
            </a:fld>
            <a:endParaRPr lang="en-ZA"/>
          </a:p>
        </p:txBody>
      </p:sp>
      <p:sp>
        <p:nvSpPr>
          <p:cNvPr id="7" name="TextBox 6"/>
          <p:cNvSpPr txBox="1"/>
          <p:nvPr/>
        </p:nvSpPr>
        <p:spPr>
          <a:xfrm>
            <a:off x="4617132" y="2918842"/>
            <a:ext cx="4069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i="1" dirty="0" smtClean="0">
                <a:solidFill>
                  <a:srgbClr val="FF0000"/>
                </a:solidFill>
              </a:rPr>
              <a:t>+ Review of IDPs of all Municipalities in Limpopo</a:t>
            </a:r>
          </a:p>
          <a:p>
            <a:r>
              <a:rPr lang="en-ZA" i="1" dirty="0" smtClean="0">
                <a:solidFill>
                  <a:srgbClr val="FF0000"/>
                </a:solidFill>
              </a:rPr>
              <a:t>+ Creation of databank for all events in Limpopo</a:t>
            </a:r>
            <a:endParaRPr lang="en-ZA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210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11</a:t>
            </a:fld>
            <a:endParaRPr lang="en-ZA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424936" cy="6336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9755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6738"/>
            <a:ext cx="8229600" cy="555860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</a:t>
            </a:r>
            <a:r>
              <a:rPr lang="en-GB" dirty="0" smtClean="0"/>
              <a:t>here </a:t>
            </a:r>
            <a:r>
              <a:rPr lang="en-GB" dirty="0"/>
              <a:t>are advantages of planning very well for events</a:t>
            </a:r>
            <a:r>
              <a:rPr lang="en-GB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Events </a:t>
            </a:r>
            <a:r>
              <a:rPr lang="en-GB" dirty="0"/>
              <a:t>should be advertised and promoted;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Events </a:t>
            </a:r>
            <a:r>
              <a:rPr lang="en-GB" dirty="0"/>
              <a:t>should be evaluated to provide information on how to improve participants’ experiences;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 </a:t>
            </a:r>
            <a:r>
              <a:rPr lang="en-GB" dirty="0"/>
              <a:t>deliberate transformation process to aid Local Economic Development should be made;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Events</a:t>
            </a:r>
            <a:r>
              <a:rPr lang="en-GB" dirty="0"/>
              <a:t>, in addition to natural landmarks, must be recognized as a tourist attraction source;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Price </a:t>
            </a:r>
            <a:r>
              <a:rPr lang="en-GB" dirty="0"/>
              <a:t>discrimination </a:t>
            </a:r>
            <a:r>
              <a:rPr lang="en-GB" dirty="0" smtClean="0"/>
              <a:t>could </a:t>
            </a:r>
            <a:r>
              <a:rPr lang="en-GB" dirty="0"/>
              <a:t>be practiced based on the type of participants;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Events </a:t>
            </a:r>
            <a:r>
              <a:rPr lang="en-GB" dirty="0"/>
              <a:t>may be combined to create differentiation, greater value and enhance participation;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Events </a:t>
            </a:r>
            <a:r>
              <a:rPr lang="en-GB" dirty="0"/>
              <a:t>may be designed to provide both education and entertainment;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dirty="0"/>
              <a:t>stakeholder participation is important; and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Events </a:t>
            </a:r>
            <a:r>
              <a:rPr lang="en-GB" dirty="0"/>
              <a:t>could be institutionalised</a:t>
            </a:r>
            <a:endParaRPr lang="en-ZA" sz="2800" dirty="0"/>
          </a:p>
          <a:p>
            <a:pPr marL="0" lvl="0" indent="0">
              <a:buNone/>
            </a:pPr>
            <a:endParaRPr lang="en-Z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>
                <a:solidFill>
                  <a:srgbClr val="FF0000"/>
                </a:solidFill>
              </a:rPr>
              <a:t>10-point lesson check</a:t>
            </a:r>
            <a:endParaRPr lang="en-ZA" sz="2800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39058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896" y="2852936"/>
            <a:ext cx="8229600" cy="1143000"/>
          </a:xfrm>
        </p:spPr>
        <p:txBody>
          <a:bodyPr/>
          <a:lstStyle/>
          <a:p>
            <a:r>
              <a:rPr lang="en-ZA" dirty="0" smtClean="0">
                <a:solidFill>
                  <a:srgbClr val="FF0000"/>
                </a:solidFill>
              </a:rPr>
              <a:t>Thank you</a:t>
            </a:r>
            <a:endParaRPr lang="en-ZA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31539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640960" cy="1872208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en-GB" sz="2400" i="1" dirty="0"/>
              <a:t>a process by which public, business and nongovernmental sector partners work collectively to create better conditions for economic growth and employment generation </a:t>
            </a:r>
            <a:r>
              <a:rPr lang="en-GB" sz="2400" dirty="0"/>
              <a:t>(World Bank, 2015). </a:t>
            </a:r>
            <a:endParaRPr lang="en-GB" sz="2400" b="1" dirty="0" smtClean="0">
              <a:latin typeface="Trebuchet MS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4082"/>
          </a:xfrm>
        </p:spPr>
        <p:txBody>
          <a:bodyPr>
            <a:normAutofit/>
          </a:bodyPr>
          <a:lstStyle/>
          <a:p>
            <a:pPr algn="l"/>
            <a:r>
              <a:rPr lang="en-ZA" sz="3200" b="1" dirty="0" smtClean="0">
                <a:solidFill>
                  <a:srgbClr val="FF0000"/>
                </a:solidFill>
              </a:rPr>
              <a:t>Local Economic Development: a working definition</a:t>
            </a:r>
            <a:endParaRPr lang="en-ZA" sz="3200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2</a:t>
            </a:fld>
            <a:endParaRPr lang="en-ZA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9024" y="3356992"/>
            <a:ext cx="8784976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ZA" sz="3200" b="1" dirty="0" smtClean="0">
                <a:solidFill>
                  <a:srgbClr val="FF0000"/>
                </a:solidFill>
              </a:rPr>
              <a:t>Event Tourism: a working definition</a:t>
            </a:r>
            <a:endParaRPr lang="en-ZA" sz="3200" b="1" dirty="0">
              <a:solidFill>
                <a:srgbClr val="FF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51520" y="4221088"/>
            <a:ext cx="8640960" cy="2011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q"/>
            </a:pPr>
            <a:r>
              <a:rPr lang="en-GB" sz="2400" dirty="0"/>
              <a:t>the systematic planning, development and marketing of </a:t>
            </a:r>
            <a:r>
              <a:rPr lang="en-GB" sz="2400" dirty="0" smtClean="0"/>
              <a:t>events </a:t>
            </a:r>
            <a:r>
              <a:rPr lang="en-GB" sz="2400" dirty="0"/>
              <a:t>as tourist </a:t>
            </a:r>
            <a:r>
              <a:rPr lang="en-GB" sz="2400" dirty="0" smtClean="0"/>
              <a:t>attractions, catalysts for other developments, image builders </a:t>
            </a:r>
            <a:r>
              <a:rPr lang="en-GB" sz="2400" dirty="0"/>
              <a:t>and </a:t>
            </a:r>
            <a:r>
              <a:rPr lang="en-GB" sz="2400" dirty="0" smtClean="0"/>
              <a:t>animators of attractions and destination areas (Getz</a:t>
            </a:r>
            <a:r>
              <a:rPr lang="en-GB" sz="2400" dirty="0"/>
              <a:t>, 1997).</a:t>
            </a:r>
            <a:endParaRPr lang="en-GB" sz="2400" b="1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45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4056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en-GB" sz="2800" dirty="0" smtClean="0"/>
              <a:t>Event tourism </a:t>
            </a:r>
            <a:r>
              <a:rPr lang="en-GB" sz="2800" dirty="0"/>
              <a:t>is globally recognised for its valuable economic contribution to tourism destinations</a:t>
            </a:r>
            <a:r>
              <a:rPr lang="en-GB" sz="2800" dirty="0" smtClean="0"/>
              <a:t>.</a:t>
            </a:r>
          </a:p>
          <a:p>
            <a:pPr lvl="0">
              <a:buFont typeface="Wingdings" pitchFamily="2" charset="2"/>
              <a:buChar char="q"/>
            </a:pPr>
            <a:endParaRPr lang="en-GB" sz="2800" b="1" dirty="0">
              <a:latin typeface="Trebuchet MS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n-GB" sz="2800" dirty="0"/>
              <a:t>Event tourism is also associated with a range of other benefits and costs of a more intangible nature. </a:t>
            </a:r>
            <a:endParaRPr lang="en-GB" sz="2800" dirty="0" smtClean="0"/>
          </a:p>
          <a:p>
            <a:pPr lvl="0">
              <a:buFont typeface="Wingdings" pitchFamily="2" charset="2"/>
              <a:buChar char="q"/>
            </a:pPr>
            <a:endParaRPr lang="en-GB" sz="2800" dirty="0" smtClean="0"/>
          </a:p>
          <a:p>
            <a:pPr>
              <a:buFont typeface="Wingdings" pitchFamily="2" charset="2"/>
              <a:buChar char="q"/>
            </a:pPr>
            <a:r>
              <a:rPr lang="en-GB" sz="2800" dirty="0"/>
              <a:t>As such, engaging in this study </a:t>
            </a:r>
            <a:r>
              <a:rPr lang="en-GB" sz="2800" dirty="0" smtClean="0"/>
              <a:t>will integrate theory and practice of event tourism and come </a:t>
            </a:r>
            <a:r>
              <a:rPr lang="en-GB" sz="2800" dirty="0"/>
              <a:t>up with key success factors that may be used by different municipalities in the country</a:t>
            </a:r>
            <a:r>
              <a:rPr lang="en-GB" sz="2800" dirty="0" smtClean="0"/>
              <a:t>.</a:t>
            </a:r>
            <a:endParaRPr lang="en-ZA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ZA" sz="4800" b="1" dirty="0" smtClean="0">
                <a:solidFill>
                  <a:srgbClr val="FF0000"/>
                </a:solidFill>
              </a:rPr>
              <a:t>Rationale of the Study</a:t>
            </a:r>
            <a:endParaRPr lang="en-ZA" sz="4800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9899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ZA" sz="4800" b="1" dirty="0" smtClean="0">
                <a:solidFill>
                  <a:srgbClr val="FF0000"/>
                </a:solidFill>
              </a:rPr>
              <a:t>Purpose of the study</a:t>
            </a:r>
            <a:endParaRPr lang="en-ZA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/>
              <a:t>The study aims to determine how event tourism can be used to promote local economic development in South </a:t>
            </a:r>
            <a:r>
              <a:rPr lang="en-GB" sz="4000" dirty="0" smtClean="0"/>
              <a:t>Africa.</a:t>
            </a:r>
            <a:endParaRPr lang="en-ZA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endParaRPr lang="en-ZA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2457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6738"/>
            <a:ext cx="8229600" cy="5558606"/>
          </a:xfrm>
        </p:spPr>
        <p:txBody>
          <a:bodyPr>
            <a:normAutofit/>
          </a:bodyPr>
          <a:lstStyle/>
          <a:p>
            <a:pPr marL="342900" lvl="3" indent="-342900">
              <a:buFont typeface="Arial" pitchFamily="34" charset="0"/>
              <a:buChar char="•"/>
            </a:pPr>
            <a:r>
              <a:rPr lang="en-GB" sz="2800" dirty="0" smtClean="0"/>
              <a:t>What </a:t>
            </a:r>
            <a:r>
              <a:rPr lang="en-GB" sz="2800" dirty="0"/>
              <a:t>are the local economic development lessons (benefits/costs) identified in the (sport and religious) tourism event studies conducted by University of Venda</a:t>
            </a:r>
            <a:r>
              <a:rPr lang="en-GB" sz="2800" dirty="0" smtClean="0"/>
              <a:t>?</a:t>
            </a:r>
          </a:p>
          <a:p>
            <a:pPr marL="800100" lvl="4" indent="-342900">
              <a:buFont typeface="Arial" pitchFamily="34" charset="0"/>
              <a:buChar char="•"/>
            </a:pPr>
            <a:endParaRPr lang="en-ZA" sz="2800" dirty="0"/>
          </a:p>
          <a:p>
            <a:pPr lvl="0"/>
            <a:r>
              <a:rPr lang="en-GB" sz="2800" dirty="0"/>
              <a:t>What are the lessons that other municipalities can learn from hosting events which will promote LED</a:t>
            </a:r>
            <a:r>
              <a:rPr lang="en-GB" sz="2800" dirty="0" smtClean="0"/>
              <a:t>?</a:t>
            </a:r>
          </a:p>
          <a:p>
            <a:pPr lvl="1"/>
            <a:endParaRPr lang="en-ZA" sz="2400" dirty="0"/>
          </a:p>
          <a:p>
            <a:pPr lvl="0"/>
            <a:r>
              <a:rPr lang="en-GB" sz="2800" dirty="0"/>
              <a:t>How can events be used as a broader strategy for municipalities to develop local economies?</a:t>
            </a:r>
            <a:endParaRPr lang="en-ZA" sz="2800" dirty="0"/>
          </a:p>
          <a:p>
            <a:endParaRPr lang="en-ZA" sz="2800" dirty="0"/>
          </a:p>
          <a:p>
            <a:pPr marL="0" lvl="0" indent="0">
              <a:buNone/>
            </a:pPr>
            <a:endParaRPr lang="en-ZA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ZA" sz="4800" b="1" dirty="0" smtClean="0">
                <a:solidFill>
                  <a:srgbClr val="FF0000"/>
                </a:solidFill>
              </a:rPr>
              <a:t>Research Questions</a:t>
            </a:r>
            <a:endParaRPr lang="en-ZA" sz="4800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91616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ZA" sz="4800" b="1" dirty="0" smtClean="0">
                <a:solidFill>
                  <a:srgbClr val="FF0000"/>
                </a:solidFill>
              </a:rPr>
              <a:t>Types of Planned Events</a:t>
            </a:r>
            <a:endParaRPr lang="en-ZA" sz="4800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6</a:t>
            </a:fld>
            <a:endParaRPr lang="en-ZA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968050"/>
            <a:ext cx="8003232" cy="5479002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846872" y="6001014"/>
            <a:ext cx="1306488" cy="446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700" b="1" smtClean="0"/>
              <a:t>Getz (2002)</a:t>
            </a:r>
            <a:endParaRPr lang="en-ZA" sz="1700" smtClean="0"/>
          </a:p>
          <a:p>
            <a:endParaRPr lang="en-ZA" sz="2800" smtClean="0"/>
          </a:p>
          <a:p>
            <a:pPr marL="0" indent="0">
              <a:buFont typeface="Arial" pitchFamily="34" charset="0"/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22511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640670"/>
              </p:ext>
            </p:extLst>
          </p:nvPr>
        </p:nvGraphicFramePr>
        <p:xfrm>
          <a:off x="457200" y="966738"/>
          <a:ext cx="8229600" cy="5558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ZA" sz="4800" b="1" dirty="0" smtClean="0">
                <a:solidFill>
                  <a:srgbClr val="FF0000"/>
                </a:solidFill>
              </a:rPr>
              <a:t>Theoretically</a:t>
            </a:r>
            <a:endParaRPr lang="en-ZA" sz="4800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17298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963790"/>
              </p:ext>
            </p:extLst>
          </p:nvPr>
        </p:nvGraphicFramePr>
        <p:xfrm>
          <a:off x="457200" y="966738"/>
          <a:ext cx="8229600" cy="5558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ZA" sz="4800" b="1" dirty="0" smtClean="0">
                <a:solidFill>
                  <a:srgbClr val="FF0000"/>
                </a:solidFill>
              </a:rPr>
              <a:t>Theoretically</a:t>
            </a:r>
            <a:endParaRPr lang="en-ZA" sz="4800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22E6E-D9F4-4102-B0F2-D704E8D60A8F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27886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86652"/>
            <a:ext cx="8229600" cy="595113"/>
          </a:xfrm>
        </p:spPr>
        <p:txBody>
          <a:bodyPr>
            <a:normAutofit/>
          </a:bodyPr>
          <a:lstStyle/>
          <a:p>
            <a:pPr algn="l"/>
            <a:r>
              <a:rPr lang="en-ZA" sz="3200" b="1" dirty="0" smtClean="0">
                <a:solidFill>
                  <a:srgbClr val="FF0000"/>
                </a:solidFill>
              </a:rPr>
              <a:t>Typology of Events Covered by </a:t>
            </a:r>
            <a:r>
              <a:rPr lang="en-ZA" sz="3200" b="1" dirty="0" err="1" smtClean="0">
                <a:solidFill>
                  <a:srgbClr val="FF0000"/>
                </a:solidFill>
              </a:rPr>
              <a:t>Univen</a:t>
            </a:r>
            <a:endParaRPr lang="en-ZA" sz="3200" b="1" dirty="0">
              <a:solidFill>
                <a:srgbClr val="FF0000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36712"/>
            <a:ext cx="8640960" cy="563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48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209e311-10e2-42ba-a66c-0984c872cd2d">N4FUYHAX2DSF-2092969366-48</_dlc_DocId>
    <_dlc_DocIdUrl xmlns="c209e311-10e2-42ba-a66c-0984c872cd2d">
      <Url>https://tkp.tourism.gov.za/ResearchRepo/_layouts/15/DocIdRedir.aspx?ID=N4FUYHAX2DSF-2092969366-48</Url>
      <Description>N4FUYHAX2DSF-2092969366-48</Description>
    </_dlc_DocIdUrl>
    <Related_x0020_1 xmlns="a58690a8-feff-4c4c-90ef-0207983e17a2">
      <Url>https://tkp.tourism.gov.za/ResearchRepo/Shared%20Documents/2015-16_UNIVEN%20Research%20Report%202016_final%20draft_1.pdf?csf=1&amp;e=Aqj9pN</Url>
      <Description>https://tkp.tourism.gov.za/ResearchRepo/Shared%20Documents/2015-16_UNIVEN%20Research%20Report%202016_final%20draft_1.pdf?csf=1&amp;e=Aqj9pN</Description>
    </Related_x0020_1>
    <Authors xmlns="c209e311-10e2-42ba-a66c-0984c872cd2d">University of Venda</Authors>
    <Institution2 xmlns="a58690a8-feff-4c4c-90ef-0207983e17a2" xsi:nil="true"/>
    <SeminarDocType xmlns="a58690a8-feff-4c4c-90ef-0207983e17a2">Seminar Presentation</SeminarDocType>
    <Year xmlns="c209e311-10e2-42ba-a66c-0984c872cd2d">2016</Year>
    <Institution xmlns="c209e311-10e2-42ba-a66c-0984c872cd2d">University of Venda</Institution>
    <Related2 xmlns="a58690a8-feff-4c4c-90ef-0207983e17a2">
      <Url>https://tkp.tourism.gov.za/ResearchRepo/Shared%20Documents/UNIVEN%20Final%20Report.pdf?csf=1&amp;e=waLeVm</Url>
      <Description>https://tkp.tourism.gov.za/ResearchRepo/Shared%20Documents/UNIVEN%20Final%20Report.pdf?csf=1&amp;e=waLeVm</Description>
    </Related2>
    <RelatedType2 xmlns="ea5c4563-6859-4613-bb7d-01bad11ac3bb">Research Report</RelatedType2>
    <RelatedType1 xmlns="ea5c4563-6859-4613-bb7d-01bad11ac3bb">Research Report</RelatedType1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eminar Document" ma:contentTypeID="0x0101002FB3B7F63E47E640ADD96B9B438D7913003928CA5547492A41A587E79780AF418F" ma:contentTypeVersion="14" ma:contentTypeDescription="" ma:contentTypeScope="" ma:versionID="60d2dfcd094e1c44a75ace846861481d">
  <xsd:schema xmlns:xsd="http://www.w3.org/2001/XMLSchema" xmlns:xs="http://www.w3.org/2001/XMLSchema" xmlns:p="http://schemas.microsoft.com/office/2006/metadata/properties" xmlns:ns2="c209e311-10e2-42ba-a66c-0984c872cd2d" xmlns:ns3="a58690a8-feff-4c4c-90ef-0207983e17a2" xmlns:ns4="ea5c4563-6859-4613-bb7d-01bad11ac3bb" targetNamespace="http://schemas.microsoft.com/office/2006/metadata/properties" ma:root="true" ma:fieldsID="0c7c8f6cf16b3906eefcd9130142638b" ns2:_="" ns3:_="" ns4:_="">
    <xsd:import namespace="c209e311-10e2-42ba-a66c-0984c872cd2d"/>
    <xsd:import namespace="a58690a8-feff-4c4c-90ef-0207983e17a2"/>
    <xsd:import namespace="ea5c4563-6859-4613-bb7d-01bad11ac3bb"/>
    <xsd:element name="properties">
      <xsd:complexType>
        <xsd:sequence>
          <xsd:element name="documentManagement">
            <xsd:complexType>
              <xsd:all>
                <xsd:element ref="ns2:Authors" minOccurs="0"/>
                <xsd:element ref="ns2:Year" minOccurs="0"/>
                <xsd:element ref="ns3:SeminarDocType" minOccurs="0"/>
                <xsd:element ref="ns2:Institution" minOccurs="0"/>
                <xsd:element ref="ns3:Institution2" minOccurs="0"/>
                <xsd:element ref="ns3:Related_x0020_1" minOccurs="0"/>
                <xsd:element ref="ns4:RelatedType1" minOccurs="0"/>
                <xsd:element ref="ns3:Related2" minOccurs="0"/>
                <xsd:element ref="ns4:RelatedType2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09e311-10e2-42ba-a66c-0984c872cd2d" elementFormDefault="qualified">
    <xsd:import namespace="http://schemas.microsoft.com/office/2006/documentManagement/types"/>
    <xsd:import namespace="http://schemas.microsoft.com/office/infopath/2007/PartnerControls"/>
    <xsd:element name="Authors" ma:index="2" nillable="true" ma:displayName="Authors" ma:description="One author per line." ma:internalName="Authors">
      <xsd:simpleType>
        <xsd:restriction base="dms:Note"/>
      </xsd:simpleType>
    </xsd:element>
    <xsd:element name="Year" ma:index="3" nillable="true" ma:displayName="Year" ma:internalName="Year">
      <xsd:simpleType>
        <xsd:restriction base="dms:Number">
          <xsd:maxInclusive value="2100"/>
          <xsd:minInclusive value="1900"/>
        </xsd:restriction>
      </xsd:simpleType>
    </xsd:element>
    <xsd:element name="Institution" ma:index="5" nillable="true" ma:displayName="Institution" ma:internalName="Institution">
      <xsd:simpleType>
        <xsd:restriction base="dms:Text">
          <xsd:maxLength value="255"/>
        </xsd:restriction>
      </xsd:simpleType>
    </xsd:element>
    <xsd:element name="_dlc_DocId" ma:index="17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8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8690a8-feff-4c4c-90ef-0207983e17a2" elementFormDefault="qualified">
    <xsd:import namespace="http://schemas.microsoft.com/office/2006/documentManagement/types"/>
    <xsd:import namespace="http://schemas.microsoft.com/office/infopath/2007/PartnerControls"/>
    <xsd:element name="SeminarDocType" ma:index="4" nillable="true" ma:displayName="Seminar Document Type" ma:internalName="SeminarDocType">
      <xsd:simpleType>
        <xsd:restriction base="dms:Choice">
          <xsd:enumeration value="Conference / Workshop Presentation"/>
          <xsd:enumeration value="Poster Exhibition"/>
          <xsd:enumeration value="Seminar Booklet"/>
          <xsd:enumeration value="Seminar Presentation"/>
        </xsd:restriction>
      </xsd:simpleType>
    </xsd:element>
    <xsd:element name="Institution2" ma:index="6" nillable="true" ma:displayName="Institution2" ma:internalName="Institution2">
      <xsd:simpleType>
        <xsd:restriction base="dms:Text">
          <xsd:maxLength value="255"/>
        </xsd:restriction>
      </xsd:simpleType>
    </xsd:element>
    <xsd:element name="Related_x0020_1" ma:index="7" nillable="true" ma:displayName="Related 1" ma:format="Hyperlink" ma:internalName="Related_x0020_1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Related2" ma:index="9" nillable="true" ma:displayName="Related 2" ma:format="Hyperlink" ma:internalName="Related2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5c4563-6859-4613-bb7d-01bad11ac3bb" elementFormDefault="qualified">
    <xsd:import namespace="http://schemas.microsoft.com/office/2006/documentManagement/types"/>
    <xsd:import namespace="http://schemas.microsoft.com/office/infopath/2007/PartnerControls"/>
    <xsd:element name="RelatedType1" ma:index="8" nillable="true" ma:displayName="Related Type 1" ma:format="Dropdown" ma:internalName="RelatedType1">
      <xsd:simpleType>
        <xsd:restriction base="dms:Choice">
          <xsd:enumeration value="Dissertation"/>
          <xsd:enumeration value="Journal Article"/>
          <xsd:enumeration value="Poster Exhibition"/>
          <xsd:enumeration value="Presentation"/>
          <xsd:enumeration value="Research Report"/>
          <xsd:enumeration value="Model / Framework"/>
          <xsd:enumeration value="Theses"/>
        </xsd:restriction>
      </xsd:simpleType>
    </xsd:element>
    <xsd:element name="RelatedType2" ma:index="10" nillable="true" ma:displayName="Related Type 2" ma:format="Dropdown" ma:internalName="RelatedType2">
      <xsd:simpleType>
        <xsd:restriction base="dms:Choice">
          <xsd:enumeration value="Dissertation"/>
          <xsd:enumeration value="Journal Article"/>
          <xsd:enumeration value="Poster Exhibition"/>
          <xsd:enumeration value="Presentation"/>
          <xsd:enumeration value="Research Report"/>
          <xsd:enumeration value="Model / Framework"/>
          <xsd:enumeration value="Thes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5C0931-E483-4BA6-BCE6-A5C4654B8A70}"/>
</file>

<file path=customXml/itemProps2.xml><?xml version="1.0" encoding="utf-8"?>
<ds:datastoreItem xmlns:ds="http://schemas.openxmlformats.org/officeDocument/2006/customXml" ds:itemID="{B6808283-9116-4A06-80FF-5138CDAE751D}"/>
</file>

<file path=customXml/itemProps3.xml><?xml version="1.0" encoding="utf-8"?>
<ds:datastoreItem xmlns:ds="http://schemas.openxmlformats.org/officeDocument/2006/customXml" ds:itemID="{8B824801-B1C4-410A-A745-0BD097A51A3A}"/>
</file>

<file path=customXml/itemProps4.xml><?xml version="1.0" encoding="utf-8"?>
<ds:datastoreItem xmlns:ds="http://schemas.openxmlformats.org/officeDocument/2006/customXml" ds:itemID="{4EE135FE-1627-4291-88A1-38D1DA727AE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498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Narrow</vt:lpstr>
      <vt:lpstr>Calibri</vt:lpstr>
      <vt:lpstr>Symbol</vt:lpstr>
      <vt:lpstr>Times New Roman</vt:lpstr>
      <vt:lpstr>Trebuchet MS</vt:lpstr>
      <vt:lpstr>Wingdings</vt:lpstr>
      <vt:lpstr>Office Theme</vt:lpstr>
      <vt:lpstr>Local Economic Development: The Case of Tourism Events</vt:lpstr>
      <vt:lpstr>Local Economic Development: a working definition</vt:lpstr>
      <vt:lpstr>Rationale of the Study</vt:lpstr>
      <vt:lpstr>Purpose of the study</vt:lpstr>
      <vt:lpstr>Research Questions</vt:lpstr>
      <vt:lpstr>Types of Planned Events</vt:lpstr>
      <vt:lpstr>Theoretically</vt:lpstr>
      <vt:lpstr>Theoretically</vt:lpstr>
      <vt:lpstr>Typology of Events Covered by Univen</vt:lpstr>
      <vt:lpstr>PowerPoint Presentation</vt:lpstr>
      <vt:lpstr>PowerPoint Presentation</vt:lpstr>
      <vt:lpstr>10-point lesson check</vt:lpstr>
      <vt:lpstr>Thank you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Economic Development: The Case of Tourism Events</dc:title>
  <dc:creator>Gift Dafuleya</dc:creator>
  <cp:lastModifiedBy>Reviewer</cp:lastModifiedBy>
  <cp:revision>91</cp:revision>
  <dcterms:created xsi:type="dcterms:W3CDTF">2012-07-17T06:07:42Z</dcterms:created>
  <dcterms:modified xsi:type="dcterms:W3CDTF">2022-01-26T13:56:47Z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0x0101002FB3B7F63E47E640ADD96B9B438D7913003928CA5547492A41A587E79780AF418F</vt:lpwstr>
  </property>
  <property fmtid="{D5CDD505-2E9C-101B-9397-08002B2CF9AE}" pid="3" name="_dlc_DocIdItemGuid">
    <vt:lpwstr>02df0ebe-6adf-4272-be47-38febea6b653</vt:lpwstr>
  </property>
</Properties>
</file>